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565656"/>
    <a:srgbClr val="1F4A60"/>
    <a:srgbClr val="009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26-03-2019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978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611560" y="2038153"/>
            <a:ext cx="8532007" cy="48224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8460000" y="2040924"/>
            <a:ext cx="683568" cy="4819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2720891"/>
            <a:ext cx="6402625" cy="1981738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101432"/>
            <a:ext cx="6400800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>
          <a:xfrm>
            <a:off x="5919112" y="6289200"/>
            <a:ext cx="2298655" cy="1394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371601" y="6290559"/>
            <a:ext cx="2480320" cy="1394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pic>
        <p:nvPicPr>
          <p:cNvPr id="1243527442" name="LogoColorFron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041200"/>
            <a:ext cx="684000" cy="4820400"/>
          </a:xfrm>
          <a:prstGeom prst="rect">
            <a:avLst/>
          </a:prstGeom>
        </p:spPr>
      </p:pic>
      <p:pic>
        <p:nvPicPr>
          <p:cNvPr id="1321852115" name="LogoHFront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1584000"/>
            <a:ext cx="687600" cy="687600"/>
          </a:xfrm>
          <a:prstGeom prst="rect">
            <a:avLst/>
          </a:prstGeom>
        </p:spPr>
      </p:pic>
      <p:pic>
        <p:nvPicPr>
          <p:cNvPr id="28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629407"/>
            <a:ext cx="116417" cy="594784"/>
          </a:xfrm>
          <a:prstGeom prst="rect">
            <a:avLst/>
          </a:prstGeom>
        </p:spPr>
      </p:pic>
      <p:pic>
        <p:nvPicPr>
          <p:cNvPr id="75225624" name="LogoGCMaster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5200" y="6314400"/>
            <a:ext cx="421200" cy="421200"/>
          </a:xfrm>
          <a:prstGeom prst="rect">
            <a:avLst/>
          </a:prstGeom>
        </p:spPr>
      </p:pic>
      <p:pic>
        <p:nvPicPr>
          <p:cNvPr id="1783236236" name="Vaelg_VF_skabelon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8778240" name="Vaelg_Byg_skabelon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611560" y="0"/>
            <a:ext cx="853200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/>
          <p:cNvSpPr/>
          <p:nvPr userDrawn="1"/>
        </p:nvSpPr>
        <p:spPr>
          <a:xfrm>
            <a:off x="8460000" y="1"/>
            <a:ext cx="68356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1016732"/>
            <a:ext cx="7086600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258561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  <a:endParaRPr lang="da-DK"/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368000" y="3490922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  <a:endParaRPr lang="da-DK"/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54765" y="258480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  <a:endParaRPr lang="da-DK"/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4654765" y="349200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  <a:endParaRPr lang="da-DK"/>
          </a:p>
        </p:txBody>
      </p:sp>
      <p:pic>
        <p:nvPicPr>
          <p:cNvPr id="1174525586" name="LogoColorEn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pic>
        <p:nvPicPr>
          <p:cNvPr id="633633236" name="LogoHEn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806000"/>
            <a:ext cx="687600" cy="687600"/>
          </a:xfrm>
          <a:prstGeom prst="rect">
            <a:avLst/>
          </a:prstGeom>
        </p:spPr>
      </p:pic>
      <p:pic>
        <p:nvPicPr>
          <p:cNvPr id="24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4852382"/>
            <a:ext cx="116417" cy="594784"/>
          </a:xfrm>
          <a:prstGeom prst="rect">
            <a:avLst/>
          </a:prstGeom>
        </p:spPr>
      </p:pic>
      <p:sp>
        <p:nvSpPr>
          <p:cNvPr id="26" name="CEN_Center" hidden="1"/>
          <p:cNvSpPr txBox="1">
            <a:spLocks/>
          </p:cNvSpPr>
          <p:nvPr userDrawn="1"/>
        </p:nvSpPr>
        <p:spPr>
          <a:xfrm>
            <a:off x="1371600" y="399192"/>
            <a:ext cx="7092000" cy="4212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20" name="USR_CenterFreeText"/>
          <p:cNvSpPr txBox="1">
            <a:spLocks/>
          </p:cNvSpPr>
          <p:nvPr userDrawn="1"/>
        </p:nvSpPr>
        <p:spPr>
          <a:xfrm>
            <a:off x="1371600" y="399192"/>
            <a:ext cx="7092000" cy="4212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Gastro</a:t>
            </a:r>
          </a:p>
        </p:txBody>
      </p:sp>
      <p:sp>
        <p:nvSpPr>
          <p:cNvPr id="25" name="OFF_Virksomhed"/>
          <p:cNvSpPr txBox="1"/>
          <p:nvPr userDrawn="1"/>
        </p:nvSpPr>
        <p:spPr>
          <a:xfrm>
            <a:off x="1371599" y="207098"/>
            <a:ext cx="3224211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chemeClr val="bg1"/>
                </a:solidFill>
              </a:rPr>
              <a:t>Herlev Hospital</a:t>
            </a:r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44001285" name="LogoGCMaster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5200" y="6314400"/>
            <a:ext cx="421200" cy="421200"/>
          </a:xfrm>
          <a:prstGeom prst="rect">
            <a:avLst/>
          </a:prstGeom>
        </p:spPr>
      </p:pic>
      <p:pic>
        <p:nvPicPr>
          <p:cNvPr id="11550905" name="LogoGXMaster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28000" y="259200"/>
            <a:ext cx="900000" cy="900000"/>
          </a:xfrm>
          <a:prstGeom prst="rect">
            <a:avLst/>
          </a:prstGeom>
        </p:spPr>
      </p:pic>
      <p:pic>
        <p:nvPicPr>
          <p:cNvPr id="1456667451" name="LogoKU_N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71600" y="50400"/>
            <a:ext cx="4176000" cy="619200"/>
          </a:xfrm>
          <a:prstGeom prst="rect">
            <a:avLst/>
          </a:prstGeom>
        </p:spPr>
      </p:pic>
      <p:pic>
        <p:nvPicPr>
          <p:cNvPr id="833860122" name="LogoGXMaster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24400" y="87120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2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2"/>
          <p:cNvSpPr txBox="1">
            <a:spLocks noChangeArrowheads="1"/>
          </p:cNvSpPr>
          <p:nvPr userDrawn="1"/>
        </p:nvSpPr>
        <p:spPr bwMode="auto">
          <a:xfrm>
            <a:off x="404813" y="1819146"/>
            <a:ext cx="2272102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indsætte nyt slide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/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for-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matering af pladsholdere til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layoutets oprindelige design 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 userDrawn="1"/>
        </p:nvSpPr>
        <p:spPr bwMode="auto">
          <a:xfrm>
            <a:off x="6627440" y="1815926"/>
            <a:ext cx="235824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 userDrawn="1"/>
        </p:nvSpPr>
        <p:spPr bwMode="auto">
          <a:xfrm>
            <a:off x="3620804" y="1801283"/>
            <a:ext cx="2160798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/>
          </a:p>
        </p:txBody>
      </p:sp>
      <p:pic>
        <p:nvPicPr>
          <p:cNvPr id="33" name="4 Nulsti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56324" y="5303999"/>
            <a:ext cx="547241" cy="197798"/>
          </a:xfrm>
          <a:prstGeom prst="rect">
            <a:avLst/>
          </a:prstGeom>
        </p:spPr>
      </p:pic>
      <p:pic>
        <p:nvPicPr>
          <p:cNvPr id="32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231570" y="3523951"/>
            <a:ext cx="363713" cy="647461"/>
          </a:xfrm>
          <a:prstGeom prst="rect">
            <a:avLst/>
          </a:prstGeom>
        </p:spPr>
      </p:pic>
      <p:sp>
        <p:nvSpPr>
          <p:cNvPr id="9" name="Fast overskrift"/>
          <p:cNvSpPr txBox="1"/>
          <p:nvPr userDrawn="1"/>
        </p:nvSpPr>
        <p:spPr>
          <a:xfrm>
            <a:off x="404811" y="539751"/>
            <a:ext cx="8331994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  <a:endParaRPr lang="da-DK"/>
          </a:p>
        </p:txBody>
      </p:sp>
      <p:pic>
        <p:nvPicPr>
          <p:cNvPr id="17" name="1 Increase decrease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26940" y="2862487"/>
            <a:ext cx="549328" cy="285228"/>
          </a:xfrm>
          <a:prstGeom prst="rect">
            <a:avLst/>
          </a:prstGeom>
        </p:spPr>
      </p:pic>
      <p:pic>
        <p:nvPicPr>
          <p:cNvPr id="19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256324" y="4193555"/>
            <a:ext cx="593368" cy="192211"/>
          </a:xfrm>
          <a:prstGeom prst="rect">
            <a:avLst/>
          </a:prstGeom>
        </p:spPr>
      </p:pic>
      <p:pic>
        <p:nvPicPr>
          <p:cNvPr id="26" name="5 Insert pictur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54667" y="2060444"/>
            <a:ext cx="262151" cy="256054"/>
          </a:xfrm>
          <a:prstGeom prst="rect">
            <a:avLst/>
          </a:prstGeom>
        </p:spPr>
      </p:pic>
      <p:pic>
        <p:nvPicPr>
          <p:cNvPr id="27" name="6 Crop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535299" y="2733766"/>
            <a:ext cx="337400" cy="321707"/>
          </a:xfrm>
          <a:prstGeom prst="rect">
            <a:avLst/>
          </a:prstGeom>
        </p:spPr>
      </p:pic>
      <p:pic>
        <p:nvPicPr>
          <p:cNvPr id="30" name="7 Scale pictur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513004" y="3227756"/>
            <a:ext cx="359695" cy="33530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8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8000" y="872715"/>
            <a:ext cx="7092000" cy="1161947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8425" y="2327275"/>
            <a:ext cx="7091363" cy="3160713"/>
          </a:xfrm>
        </p:spPr>
        <p:txBody>
          <a:bodyPr/>
          <a:lstStyle/>
          <a:p>
            <a:pPr lvl="0"/>
            <a:r>
              <a:rPr lang="da-DK" dirty="0"/>
              <a:t>Brødtekst 22pt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368000" y="2327275"/>
            <a:ext cx="3429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5021798" y="2329200"/>
            <a:ext cx="3429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77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838162"/>
            <a:ext cx="70866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  <a:endParaRPr lang="da-DK"/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8000" y="1362269"/>
            <a:ext cx="7086600" cy="334036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176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838162"/>
            <a:ext cx="70866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368425" y="1362075"/>
            <a:ext cx="7088400" cy="33408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Brødtekst 22pt skrives her, eller tabel og diagram indsættes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18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985492"/>
            <a:ext cx="3317874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  <a:endParaRPr lang="da-DK"/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8000" y="1366174"/>
            <a:ext cx="3317875" cy="348964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889500" y="4985492"/>
            <a:ext cx="3564000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  <a:endParaRPr lang="da-DK"/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4884806" y="1371523"/>
            <a:ext cx="3570988" cy="348840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856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8000" y="908719"/>
            <a:ext cx="7091788" cy="1125943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4931361"/>
            <a:ext cx="3317874" cy="55662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  <a:endParaRPr lang="da-DK"/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368000" y="2328862"/>
            <a:ext cx="3319200" cy="2476561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  <a:endParaRPr lang="da-DK"/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888800" y="2327275"/>
            <a:ext cx="3570988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73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1" name="Hvid dæk boks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2708920"/>
            <a:ext cx="7086600" cy="2775893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  <a:endParaRPr lang="da-DK"/>
          </a:p>
        </p:txBody>
      </p:sp>
      <p:pic>
        <p:nvPicPr>
          <p:cNvPr id="730902762" name="LogoColorFron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041200"/>
            <a:ext cx="684000" cy="4820400"/>
          </a:xfrm>
          <a:prstGeom prst="rect">
            <a:avLst/>
          </a:prstGeom>
        </p:spPr>
      </p:pic>
      <p:pic>
        <p:nvPicPr>
          <p:cNvPr id="624848202" name="LogoHFront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1584000"/>
            <a:ext cx="687600" cy="687600"/>
          </a:xfrm>
          <a:prstGeom prst="rect">
            <a:avLst/>
          </a:prstGeom>
        </p:spPr>
      </p:pic>
      <p:pic>
        <p:nvPicPr>
          <p:cNvPr id="22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629407"/>
            <a:ext cx="116417" cy="594784"/>
          </a:xfrm>
          <a:prstGeom prst="rect">
            <a:avLst/>
          </a:prstGeom>
        </p:spPr>
      </p:pic>
      <p:sp>
        <p:nvSpPr>
          <p:cNvPr id="4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Peter Thielsen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5" name="CEN_Center" hidden="1"/>
          <p:cNvSpPr txBox="1">
            <a:spLocks/>
          </p:cNvSpPr>
          <p:nvPr userDrawn="1"/>
        </p:nvSpPr>
        <p:spPr>
          <a:xfrm>
            <a:off x="1371600" y="399191"/>
            <a:ext cx="7092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16" name="OFF_Virksomhed"/>
          <p:cNvSpPr txBox="1"/>
          <p:nvPr userDrawn="1"/>
        </p:nvSpPr>
        <p:spPr>
          <a:xfrm>
            <a:off x="1371599" y="207098"/>
            <a:ext cx="3224211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Herlev Hospital</a:t>
            </a:r>
          </a:p>
        </p:txBody>
      </p:sp>
      <p:sp>
        <p:nvSpPr>
          <p:cNvPr id="17" name="USR_CenterFreeText"/>
          <p:cNvSpPr txBox="1">
            <a:spLocks/>
          </p:cNvSpPr>
          <p:nvPr userDrawn="1"/>
        </p:nvSpPr>
        <p:spPr>
          <a:xfrm>
            <a:off x="1371600" y="399191"/>
            <a:ext cx="7092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Gastro</a:t>
            </a:r>
          </a:p>
        </p:txBody>
      </p:sp>
      <p:pic>
        <p:nvPicPr>
          <p:cNvPr id="636176860" name="LogoGCBlack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55200" y="6314400"/>
            <a:ext cx="421200" cy="4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Peter Thielsen</a:t>
            </a:r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611560" y="6174000"/>
            <a:ext cx="8532007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8460000" y="6174000"/>
            <a:ext cx="683568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683568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68000" y="908719"/>
            <a:ext cx="7092000" cy="1125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8000" y="2329200"/>
            <a:ext cx="7092000" cy="3158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 niveau</a:t>
            </a:r>
            <a:endParaRPr lang="da-DK"/>
          </a:p>
          <a:p>
            <a:pPr lvl="6"/>
            <a:r>
              <a:rPr lang="da-DK" dirty="0"/>
              <a:t>7 niveau</a:t>
            </a:r>
            <a:endParaRPr lang="da-DK"/>
          </a:p>
          <a:p>
            <a:pPr lvl="7"/>
            <a:r>
              <a:rPr lang="da-DK" dirty="0"/>
              <a:t>8 niveau</a:t>
            </a:r>
            <a:endParaRPr lang="da-DK"/>
          </a:p>
          <a:p>
            <a:pPr lvl="8"/>
            <a:r>
              <a:rPr lang="da-DK" dirty="0"/>
              <a:t>9 niveau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459788" y="6288074"/>
            <a:ext cx="684211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410139604" name="LogoColorDefault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0" y="6173999"/>
            <a:ext cx="684000" cy="684000"/>
          </a:xfrm>
          <a:prstGeom prst="rect">
            <a:avLst/>
          </a:prstGeom>
        </p:spPr>
      </p:pic>
      <p:pic>
        <p:nvPicPr>
          <p:cNvPr id="2074217219" name="LogoH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57200" y="5720400"/>
            <a:ext cx="687600" cy="687600"/>
          </a:xfrm>
          <a:prstGeom prst="rect">
            <a:avLst/>
          </a:prstGeom>
        </p:spPr>
      </p:pic>
      <p:pic>
        <p:nvPicPr>
          <p:cNvPr id="18" name="Regio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1371600" y="6290559"/>
            <a:ext cx="2480400" cy="139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9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a-DK" dirty="0"/>
          </a:p>
        </p:txBody>
      </p:sp>
      <p:sp>
        <p:nvSpPr>
          <p:cNvPr id="4" name="USR_Name"/>
          <p:cNvSpPr>
            <a:spLocks noGrp="1"/>
          </p:cNvSpPr>
          <p:nvPr>
            <p:ph type="dt" sz="half" idx="2"/>
          </p:nvPr>
        </p:nvSpPr>
        <p:spPr>
          <a:xfrm>
            <a:off x="5918400" y="6289200"/>
            <a:ext cx="2300400" cy="139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Peter Thielsen</a:t>
            </a:r>
          </a:p>
        </p:txBody>
      </p:sp>
      <p:sp>
        <p:nvSpPr>
          <p:cNvPr id="19" name="CEN_Center" hidden="1"/>
          <p:cNvSpPr txBox="1">
            <a:spLocks/>
          </p:cNvSpPr>
          <p:nvPr userDrawn="1"/>
        </p:nvSpPr>
        <p:spPr>
          <a:xfrm>
            <a:off x="1371600" y="399191"/>
            <a:ext cx="7092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20" name="OFF_Virksomhed"/>
          <p:cNvSpPr txBox="1"/>
          <p:nvPr userDrawn="1"/>
        </p:nvSpPr>
        <p:spPr>
          <a:xfrm>
            <a:off x="1371599" y="207098"/>
            <a:ext cx="3224211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Herlev Hospital</a:t>
            </a:r>
          </a:p>
        </p:txBody>
      </p:sp>
      <p:sp>
        <p:nvSpPr>
          <p:cNvPr id="15" name="USR_CenterFreeText"/>
          <p:cNvSpPr txBox="1">
            <a:spLocks/>
          </p:cNvSpPr>
          <p:nvPr userDrawn="1"/>
        </p:nvSpPr>
        <p:spPr>
          <a:xfrm>
            <a:off x="1371600" y="399191"/>
            <a:ext cx="7092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Gastro</a:t>
            </a:r>
          </a:p>
        </p:txBody>
      </p:sp>
      <p:pic>
        <p:nvPicPr>
          <p:cNvPr id="965819540" name="LogoGXMaster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8028000" y="259200"/>
            <a:ext cx="900000" cy="900000"/>
          </a:xfrm>
          <a:prstGeom prst="rect">
            <a:avLst/>
          </a:prstGeom>
        </p:spPr>
      </p:pic>
      <p:pic>
        <p:nvPicPr>
          <p:cNvPr id="917488095" name="LogoGCMaster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255200" y="6314400"/>
            <a:ext cx="421200" cy="421200"/>
          </a:xfrm>
          <a:prstGeom prst="rect">
            <a:avLst/>
          </a:prstGeom>
        </p:spPr>
      </p:pic>
      <p:pic>
        <p:nvPicPr>
          <p:cNvPr id="1218480970" name="LogoKU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971600" y="50400"/>
            <a:ext cx="619200" cy="619200"/>
          </a:xfrm>
          <a:prstGeom prst="rect">
            <a:avLst/>
          </a:prstGeom>
        </p:spPr>
      </p:pic>
      <p:pic>
        <p:nvPicPr>
          <p:cNvPr id="276808251" name="LogoGXMaster2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8024400" y="87120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4" r:id="rId5"/>
    <p:sldLayoutId id="2147483665" r:id="rId6"/>
    <p:sldLayoutId id="2147483662" r:id="rId7"/>
    <p:sldLayoutId id="2147483658" r:id="rId8"/>
    <p:sldLayoutId id="2147483655" r:id="rId9"/>
    <p:sldLayoutId id="2147483663" r:id="rId10"/>
    <p:sldLayoutId id="214748366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849" userDrawn="1">
          <p15:clr>
            <a:srgbClr val="F26B43"/>
          </p15:clr>
        </p15:guide>
        <p15:guide id="4" pos="5330" userDrawn="1">
          <p15:clr>
            <a:srgbClr val="F26B43"/>
          </p15:clr>
        </p15:guide>
        <p15:guide id="5" orient="horz" pos="1284" userDrawn="1">
          <p15:clr>
            <a:srgbClr val="F26B43"/>
          </p15:clr>
        </p15:guide>
        <p15:guide id="6" orient="horz" pos="1467" userDrawn="1">
          <p15:clr>
            <a:srgbClr val="F26B43"/>
          </p15:clr>
        </p15:guide>
        <p15:guide id="7" orient="horz" pos="3455" userDrawn="1">
          <p15:clr>
            <a:srgbClr val="F26B43"/>
          </p15:clr>
        </p15:guide>
        <p15:guide id="8" pos="2947" userDrawn="1">
          <p15:clr>
            <a:srgbClr val="F26B43"/>
          </p15:clr>
        </p15:guide>
        <p15:guide id="9" pos="30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2.png"/><Relationship Id="rId4" Type="http://schemas.openxmlformats.org/officeDocument/2006/relationships/hyperlink" Target="mailto:peter.thielsen@regionh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68000" y="620689"/>
            <a:ext cx="7092000" cy="648072"/>
          </a:xfrm>
        </p:spPr>
        <p:txBody>
          <a:bodyPr/>
          <a:lstStyle/>
          <a:p>
            <a:pPr algn="ctr"/>
            <a:r>
              <a:rPr lang="da-DK" sz="2400" dirty="0"/>
              <a:t>DUDS-kursus</a:t>
            </a:r>
            <a:br>
              <a:rPr lang="da-DK" sz="2400" dirty="0"/>
            </a:br>
            <a:r>
              <a:rPr lang="da-DK" sz="2400" dirty="0"/>
              <a:t>Kontrastultralyd af lever – </a:t>
            </a:r>
            <a:r>
              <a:rPr lang="da-DK" sz="2400" dirty="0" err="1"/>
              <a:t>Hands</a:t>
            </a:r>
            <a:r>
              <a:rPr lang="da-DK" sz="2400" dirty="0"/>
              <a:t> 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368425" y="1412776"/>
            <a:ext cx="7091363" cy="4752527"/>
          </a:xfrm>
        </p:spPr>
        <p:txBody>
          <a:bodyPr/>
          <a:lstStyle/>
          <a:p>
            <a:r>
              <a:rPr lang="da-DK" sz="1050" b="1" dirty="0"/>
              <a:t>Sted</a:t>
            </a:r>
            <a:r>
              <a:rPr lang="da-DK" sz="1050" dirty="0"/>
              <a:t>: Herlev Hospital. </a:t>
            </a:r>
            <a:r>
              <a:rPr lang="da-DK" sz="1050" dirty="0" err="1"/>
              <a:t>Gastroenheden</a:t>
            </a:r>
            <a:r>
              <a:rPr lang="da-DK" sz="1050" dirty="0"/>
              <a:t>. Lægegangen i sengetårnet. Stueplan. Lokale 101. (Lige ved elevatorerne)</a:t>
            </a:r>
          </a:p>
          <a:p>
            <a:r>
              <a:rPr lang="da-DK" sz="1050" b="1" dirty="0"/>
              <a:t>Dato/Tid</a:t>
            </a:r>
            <a:r>
              <a:rPr lang="da-DK" sz="1050" dirty="0"/>
              <a:t>: 15. maj 9.00 -15.30</a:t>
            </a:r>
          </a:p>
          <a:p>
            <a:r>
              <a:rPr lang="da-DK" sz="1050" b="1" dirty="0"/>
              <a:t>Kursister:</a:t>
            </a:r>
            <a:r>
              <a:rPr lang="da-DK" sz="1050" dirty="0"/>
              <a:t> Max. 10 deltagere. Målrettet HU-læger/speciallæger i radiologi og medicinsk/kirurgisk </a:t>
            </a:r>
            <a:r>
              <a:rPr lang="da-DK" sz="1050" dirty="0" err="1"/>
              <a:t>gastroenterologi</a:t>
            </a:r>
            <a:r>
              <a:rPr lang="da-DK" sz="1050" dirty="0"/>
              <a:t> (sidstnævnte med dokumenteret ultralydscurriculum</a:t>
            </a:r>
            <a:r>
              <a:rPr lang="da-DK" sz="1050"/>
              <a:t>). </a:t>
            </a:r>
            <a:endParaRPr lang="da-DK" sz="1050" u="sng" dirty="0"/>
          </a:p>
          <a:p>
            <a:r>
              <a:rPr lang="da-DK" sz="1050" b="1" dirty="0"/>
              <a:t>Undervisere:</a:t>
            </a:r>
            <a:r>
              <a:rPr lang="da-DK" sz="1050" dirty="0"/>
              <a:t>  Christian Nolsøe, Torben Lorentzen, Peter Thielsen</a:t>
            </a:r>
          </a:p>
          <a:p>
            <a:r>
              <a:rPr lang="da-DK" sz="1050" b="1" dirty="0"/>
              <a:t>Tilmelding: </a:t>
            </a:r>
            <a:r>
              <a:rPr lang="da-DK" sz="1050" dirty="0"/>
              <a:t>Før 15. april til </a:t>
            </a:r>
            <a:r>
              <a:rPr lang="da-DK" sz="1050" u="sng" dirty="0">
                <a:hlinkClick r:id="rId4"/>
              </a:rPr>
              <a:t>peter.thielsen@regionh.dk</a:t>
            </a:r>
            <a:r>
              <a:rPr lang="da-DK" sz="1050" b="1" dirty="0"/>
              <a:t> </a:t>
            </a:r>
            <a:endParaRPr lang="da-DK" sz="1050" dirty="0"/>
          </a:p>
          <a:p>
            <a:r>
              <a:rPr lang="da-DK" sz="1050" b="1" dirty="0"/>
              <a:t>Pris</a:t>
            </a:r>
            <a:r>
              <a:rPr lang="da-DK" sz="1050" dirty="0"/>
              <a:t>: 100 kr. for DUDS-medlemmer. 550 kr. for ikke DUDS-medlemmer. Når tilmelding er bekræftet: Danske Bank: </a:t>
            </a:r>
            <a:r>
              <a:rPr lang="nn-NO" sz="1050" dirty="0"/>
              <a:t>Reg. nr.: 3100 Kontonr.: 3100130831. Med teksten: Kontrast Symposium – U-19215-07</a:t>
            </a:r>
            <a:endParaRPr lang="da-DK" sz="1050" dirty="0"/>
          </a:p>
          <a:p>
            <a:r>
              <a:rPr lang="da-DK" sz="1050" b="1" dirty="0"/>
              <a:t>Program:</a:t>
            </a:r>
            <a:endParaRPr lang="da-DK" sz="1050" dirty="0"/>
          </a:p>
          <a:p>
            <a:r>
              <a:rPr lang="da-DK" sz="1050" dirty="0"/>
              <a:t>  9.00-09.30: Ankomst. Kaffe</a:t>
            </a:r>
          </a:p>
          <a:p>
            <a:r>
              <a:rPr lang="da-DK" sz="1050" dirty="0"/>
              <a:t>  9.30-10.00: Teori - Basis kontrastultralyd (PT). </a:t>
            </a:r>
          </a:p>
          <a:p>
            <a:r>
              <a:rPr lang="da-DK" sz="1050" dirty="0"/>
              <a:t>10.00-12.00: </a:t>
            </a:r>
            <a:r>
              <a:rPr lang="da-DK" sz="1050" dirty="0" err="1"/>
              <a:t>Hands-on</a:t>
            </a:r>
            <a:r>
              <a:rPr lang="da-DK" sz="1050" dirty="0"/>
              <a:t> (PT+CN)</a:t>
            </a:r>
          </a:p>
          <a:p>
            <a:r>
              <a:rPr lang="da-DK" sz="1050" dirty="0"/>
              <a:t>12.00-12.45: Frokost</a:t>
            </a:r>
          </a:p>
          <a:p>
            <a:r>
              <a:rPr lang="da-DK" sz="1050" dirty="0"/>
              <a:t>12.45-13.15: Teori – </a:t>
            </a:r>
            <a:r>
              <a:rPr lang="da-DK" sz="1050" dirty="0" err="1"/>
              <a:t>Interventionel</a:t>
            </a:r>
            <a:r>
              <a:rPr lang="da-DK" sz="1050" dirty="0"/>
              <a:t> kontrastultralyd (CN)</a:t>
            </a:r>
          </a:p>
          <a:p>
            <a:r>
              <a:rPr lang="da-DK" sz="1050" dirty="0"/>
              <a:t>13.15-15.00: </a:t>
            </a:r>
            <a:r>
              <a:rPr lang="da-DK" sz="1050" dirty="0" err="1"/>
              <a:t>Hands-on</a:t>
            </a:r>
            <a:r>
              <a:rPr lang="da-DK" sz="1050" dirty="0"/>
              <a:t> (TN+PT)</a:t>
            </a:r>
          </a:p>
          <a:p>
            <a:r>
              <a:rPr lang="da-DK" sz="1050" dirty="0"/>
              <a:t>15.00-15.30: Kaffe. Afrunding. Evaluering</a:t>
            </a:r>
          </a:p>
          <a:p>
            <a:endParaRPr lang="da-DK" dirty="0"/>
          </a:p>
        </p:txBody>
      </p:sp>
      <p:sp>
        <p:nvSpPr>
          <p:cNvPr id="3" name="USR_Nam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9" name="Picture 1" descr="dudslog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4368" y="404664"/>
            <a:ext cx="798830" cy="79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861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193039144106623"/>
</p:tagLst>
</file>

<file path=ppt/theme/theme1.xml><?xml version="1.0" encoding="utf-8"?>
<a:theme xmlns:a="http://schemas.openxmlformats.org/drawingml/2006/main" name="REGION H Hospital PowerPoint Skabelon_DKfinal">
  <a:themeElements>
    <a:clrScheme name="Region Hovedstaden Blå">
      <a:dk1>
        <a:srgbClr val="333333"/>
      </a:dk1>
      <a:lt1>
        <a:srgbClr val="FFFFFF"/>
      </a:lt1>
      <a:dk2>
        <a:srgbClr val="575757"/>
      </a:dk2>
      <a:lt2>
        <a:srgbClr val="CCEBFA"/>
      </a:lt2>
      <a:accent1>
        <a:srgbClr val="99D7F6"/>
      </a:accent1>
      <a:accent2>
        <a:srgbClr val="333333"/>
      </a:accent2>
      <a:accent3>
        <a:srgbClr val="4DB9EF"/>
      </a:accent3>
      <a:accent4>
        <a:srgbClr val="666666"/>
      </a:accent4>
      <a:accent5>
        <a:srgbClr val="19A5EA"/>
      </a:accent5>
      <a:accent6>
        <a:srgbClr val="999999"/>
      </a:accent6>
      <a:hlink>
        <a:srgbClr val="0086CC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H PowerPoint Skabelon_DK.potx" id="{26986A75-4BB5-4C20-9DD6-E823FDD01161}" vid="{1F3D9A04-036F-41B4-8EF4-D6B3C5EA408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</Words>
  <Application>Microsoft Office PowerPoint</Application>
  <PresentationFormat>Skærmshow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REGION H Hospital PowerPoint Skabelon_DKfinal</vt:lpstr>
      <vt:lpstr>DUDS-kursus Kontrastultralyd af lever – Hands 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2015-01-13T08:58:59Z</dcterms:created>
  <dcterms:modified xsi:type="dcterms:W3CDTF">2019-03-26T08:47:30Z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CustomerId">
    <vt:lpwstr>regionh</vt:lpwstr>
  </property>
  <property fmtid="{D5CDD505-2E9C-101B-9397-08002B2CF9AE}" pid="4" name="TemplateId">
    <vt:lpwstr>636143825311446254</vt:lpwstr>
  </property>
  <property fmtid="{D5CDD505-2E9C-101B-9397-08002B2CF9AE}" pid="5" name="UserProfileId">
    <vt:lpwstr>636461598123269785</vt:lpwstr>
  </property>
</Properties>
</file>